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5" r:id="rId5"/>
    <p:sldId id="271" r:id="rId6"/>
    <p:sldId id="274" r:id="rId7"/>
    <p:sldId id="273" r:id="rId8"/>
    <p:sldId id="275" r:id="rId9"/>
    <p:sldId id="276" r:id="rId10"/>
    <p:sldId id="277" r:id="rId11"/>
    <p:sldId id="278" r:id="rId12"/>
    <p:sldId id="279" r:id="rId13"/>
    <p:sldId id="281" r:id="rId14"/>
    <p:sldId id="284" r:id="rId15"/>
    <p:sldId id="283" r:id="rId16"/>
    <p:sldId id="282" r:id="rId17"/>
    <p:sldId id="280" r:id="rId18"/>
    <p:sldId id="285" r:id="rId19"/>
    <p:sldId id="286" r:id="rId20"/>
    <p:sldId id="287" r:id="rId21"/>
    <p:sldId id="268" r:id="rId22"/>
    <p:sldId id="288" r:id="rId23"/>
    <p:sldId id="290" r:id="rId24"/>
    <p:sldId id="289" r:id="rId25"/>
    <p:sldId id="29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FF770B0-B273-43AA-B1B6-81A1DAE665F5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F4D48EC-F5A4-4444-90E9-E2D03328708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770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70B0-B273-43AA-B1B6-81A1DAE665F5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8EC-F5A4-4444-90E9-E2D03328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3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70B0-B273-43AA-B1B6-81A1DAE665F5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8EC-F5A4-4444-90E9-E2D03328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3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70B0-B273-43AA-B1B6-81A1DAE665F5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8EC-F5A4-4444-90E9-E2D03328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8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FF770B0-B273-43AA-B1B6-81A1DAE665F5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F4D48EC-F5A4-4444-90E9-E2D03328708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64972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70B0-B273-43AA-B1B6-81A1DAE665F5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8EC-F5A4-4444-90E9-E2D03328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475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70B0-B273-43AA-B1B6-81A1DAE665F5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8EC-F5A4-4444-90E9-E2D03328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548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70B0-B273-43AA-B1B6-81A1DAE665F5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8EC-F5A4-4444-90E9-E2D03328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1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70B0-B273-43AA-B1B6-81A1DAE665F5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8EC-F5A4-4444-90E9-E2D03328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7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FF770B0-B273-43AA-B1B6-81A1DAE665F5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F4D48EC-F5A4-4444-90E9-E2D0332870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59505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FF770B0-B273-43AA-B1B6-81A1DAE665F5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F4D48EC-F5A4-4444-90E9-E2D03328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FF770B0-B273-43AA-B1B6-81A1DAE665F5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F4D48EC-F5A4-4444-90E9-E2D03328708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77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Zehnder Ranch </a:t>
            </a:r>
            <a:br>
              <a:rPr lang="en-US" dirty="0" smtClean="0"/>
            </a:br>
            <a:r>
              <a:rPr lang="en-US" dirty="0" smtClean="0"/>
              <a:t>Elementary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333" y="5822830"/>
            <a:ext cx="11611154" cy="898645"/>
          </a:xfrm>
        </p:spPr>
        <p:txBody>
          <a:bodyPr>
            <a:noAutofit/>
          </a:bodyPr>
          <a:lstStyle/>
          <a:p>
            <a:r>
              <a:rPr lang="en-US" sz="3000" dirty="0" smtClean="0"/>
              <a:t>Meeting with the Principal</a:t>
            </a:r>
          </a:p>
          <a:p>
            <a:r>
              <a:rPr lang="en-US" sz="3000" dirty="0" smtClean="0"/>
              <a:t>March 21, 2017 6:30pm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690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93627"/>
            <a:ext cx="10178322" cy="14921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Ribbon cutting ceremony</a:t>
            </a:r>
            <a:br>
              <a:rPr lang="en-US" dirty="0" smtClean="0"/>
            </a:br>
            <a:r>
              <a:rPr lang="en-US" dirty="0" smtClean="0"/>
              <a:t>8:15</a:t>
            </a:r>
            <a:r>
              <a:rPr lang="en-US" cap="none" spc="0" dirty="0" smtClean="0"/>
              <a:t>am Sharp!   </a:t>
            </a:r>
            <a:br>
              <a:rPr lang="en-US" cap="none" spc="0" dirty="0" smtClean="0"/>
            </a:br>
            <a:r>
              <a:rPr lang="en-US" cap="none" spc="0" dirty="0" smtClean="0">
                <a:solidFill>
                  <a:schemeClr val="accent4"/>
                </a:solidFill>
              </a:rPr>
              <a:t>Read it once.  Read it twice!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402" y="2286001"/>
            <a:ext cx="10438598" cy="4085923"/>
          </a:xfrm>
        </p:spPr>
        <p:txBody>
          <a:bodyPr>
            <a:noAutofit/>
          </a:bodyPr>
          <a:lstStyle/>
          <a:p>
            <a:r>
              <a:rPr lang="en-US" sz="2400" dirty="0" smtClean="0"/>
              <a:t>Find out your child’s teacher’s name out front</a:t>
            </a:r>
          </a:p>
          <a:p>
            <a:r>
              <a:rPr lang="en-US" sz="2400" dirty="0" smtClean="0"/>
              <a:t>Walk your child to their teacher</a:t>
            </a:r>
          </a:p>
          <a:p>
            <a:r>
              <a:rPr lang="en-US" sz="2400" dirty="0" smtClean="0"/>
              <a:t>Students get the best seats in the house </a:t>
            </a:r>
            <a:r>
              <a:rPr lang="en-US" sz="2400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Please leave your child with his/her teacher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Parents may take a seat on the cement seating or in the walk ways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Please leave the center seating open for students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Kinder and first grade parents---please also stand in the walkways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Kinder and first grade students will be walked out of the stage area by their teachers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30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23" y="61360"/>
            <a:ext cx="8640278" cy="6480209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2772076" y="914399"/>
            <a:ext cx="404261" cy="18961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036067" y="760395"/>
            <a:ext cx="413887" cy="1915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8986787" y="895148"/>
            <a:ext cx="413887" cy="1915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3176338" y="3374858"/>
            <a:ext cx="4870382" cy="245805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Longhorn student seating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377440" y="240632"/>
            <a:ext cx="3176337" cy="6545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Longhorn adult area</a:t>
            </a:r>
            <a:endParaRPr lang="en-US" dirty="0"/>
          </a:p>
        </p:txBody>
      </p:sp>
      <p:sp>
        <p:nvSpPr>
          <p:cNvPr id="15" name="Wave 14"/>
          <p:cNvSpPr/>
          <p:nvPr/>
        </p:nvSpPr>
        <p:spPr>
          <a:xfrm>
            <a:off x="9193730" y="4129238"/>
            <a:ext cx="2714325" cy="146304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Teachers will have signs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55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Courtesy &amp; communication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4178" y="5902194"/>
            <a:ext cx="8045373" cy="742279"/>
          </a:xfrm>
        </p:spPr>
        <p:txBody>
          <a:bodyPr>
            <a:normAutofit/>
          </a:bodyPr>
          <a:lstStyle/>
          <a:p>
            <a:r>
              <a:rPr lang="en-US" sz="4000" spc="0" dirty="0" smtClean="0"/>
              <a:t>Equals a safe school!</a:t>
            </a:r>
            <a:endParaRPr lang="en-US" sz="4000" spc="0" dirty="0"/>
          </a:p>
        </p:txBody>
      </p:sp>
    </p:spTree>
    <p:extLst>
      <p:ext uri="{BB962C8B-B14F-4D97-AF65-F5344CB8AC3E}">
        <p14:creationId xmlns:p14="http://schemas.microsoft.com/office/powerpoint/2010/main" val="3012058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20773"/>
          </a:xfrm>
        </p:spPr>
        <p:txBody>
          <a:bodyPr/>
          <a:lstStyle/>
          <a:p>
            <a:pPr algn="ctr"/>
            <a:r>
              <a:rPr lang="en-US" dirty="0" smtClean="0"/>
              <a:t>Getting to school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57300" y="1328286"/>
            <a:ext cx="4800600" cy="53901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DRIVERS</a:t>
            </a:r>
          </a:p>
          <a:p>
            <a:pPr marL="0" indent="0">
              <a:buNone/>
            </a:pPr>
            <a:r>
              <a:rPr lang="en-US" dirty="0" smtClean="0"/>
              <a:t>Driving in a car and waiting with your child in line:</a:t>
            </a:r>
          </a:p>
          <a:p>
            <a:r>
              <a:rPr lang="en-US" b="1" i="1" u="sng" dirty="0" smtClean="0">
                <a:solidFill>
                  <a:schemeClr val="accent4"/>
                </a:solidFill>
              </a:rPr>
              <a:t>You must park in the parking lot or in a valid parking are</a:t>
            </a:r>
          </a:p>
          <a:p>
            <a:r>
              <a:rPr lang="en-US" b="1" i="1" u="sng" dirty="0" smtClean="0">
                <a:solidFill>
                  <a:schemeClr val="accent4"/>
                </a:solidFill>
              </a:rPr>
              <a:t>Do not block our neighbors driveways</a:t>
            </a:r>
          </a:p>
          <a:p>
            <a:endParaRPr lang="en-US" b="1" i="1" u="sng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dirty="0" smtClean="0"/>
              <a:t>Driving in a car and dropping off in the valet area: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Pull all the way forward as far as you can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Students may exit car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Do not park in the valet area</a:t>
            </a:r>
          </a:p>
          <a:p>
            <a:pPr marL="0" indent="0">
              <a:buNone/>
            </a:pPr>
            <a:endParaRPr lang="en-US" b="1" i="1" u="sng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b="1" i="1" u="sng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b="1" i="1" u="sng" dirty="0">
              <a:solidFill>
                <a:schemeClr val="accent4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647796" y="1328286"/>
            <a:ext cx="4800600" cy="45772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Right turn only when exiting ZRES parking: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&lt;strong&gt;Right Turn Only&lt;/strong&gt; Sign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6" y="1328286"/>
            <a:ext cx="5496292" cy="51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82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51678" y="423511"/>
            <a:ext cx="2559926" cy="4235116"/>
          </a:xfrm>
        </p:spPr>
        <p:txBody>
          <a:bodyPr/>
          <a:lstStyle/>
          <a:p>
            <a:r>
              <a:rPr lang="en-US" spc="0" dirty="0" smtClean="0"/>
              <a:t>Gate at </a:t>
            </a:r>
            <a:r>
              <a:rPr lang="en-US" spc="0" dirty="0" err="1" smtClean="0"/>
              <a:t>Elston</a:t>
            </a:r>
            <a:r>
              <a:rPr lang="en-US" spc="0" dirty="0" smtClean="0"/>
              <a:t> is not an exit</a:t>
            </a:r>
            <a:endParaRPr lang="en-US" spc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865" y="49464"/>
            <a:ext cx="4735630" cy="631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4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673" y="1079401"/>
            <a:ext cx="6248132" cy="4686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9126" y="983965"/>
            <a:ext cx="6177682" cy="46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25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Getting to school</a:t>
            </a:r>
            <a:br>
              <a:rPr lang="en-US" dirty="0" smtClean="0"/>
            </a:br>
            <a:r>
              <a:rPr lang="en-US" dirty="0" err="1" smtClean="0">
                <a:solidFill>
                  <a:schemeClr val="accent4"/>
                </a:solidFill>
              </a:rPr>
              <a:t>zres</a:t>
            </a:r>
            <a:r>
              <a:rPr lang="en-US" dirty="0" smtClean="0">
                <a:solidFill>
                  <a:schemeClr val="accent4"/>
                </a:solidFill>
              </a:rPr>
              <a:t>…built to be a walking school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1678" y="1713297"/>
            <a:ext cx="2136808" cy="2136808"/>
          </a:xfrm>
          <a:prstGeom prst="rect">
            <a:avLst/>
          </a:prstGeom>
        </p:spPr>
      </p:pic>
      <p:sp>
        <p:nvSpPr>
          <p:cNvPr id="6" name="Explosion 2 5"/>
          <p:cNvSpPr/>
          <p:nvPr/>
        </p:nvSpPr>
        <p:spPr>
          <a:xfrm>
            <a:off x="2989039" y="1472664"/>
            <a:ext cx="2834245" cy="224268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 Gate from the Trail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2307" y="1991830"/>
            <a:ext cx="2228249" cy="1671186"/>
          </a:xfrm>
          <a:prstGeom prst="rect">
            <a:avLst/>
          </a:prstGeom>
        </p:spPr>
      </p:pic>
      <p:sp>
        <p:nvSpPr>
          <p:cNvPr id="9" name="Explosion 2 8"/>
          <p:cNvSpPr/>
          <p:nvPr/>
        </p:nvSpPr>
        <p:spPr>
          <a:xfrm>
            <a:off x="8012025" y="1337911"/>
            <a:ext cx="2514403" cy="251219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Gate near the E Wing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7478" y="4432435"/>
            <a:ext cx="2641603" cy="1981202"/>
          </a:xfrm>
          <a:prstGeom prst="rect">
            <a:avLst/>
          </a:prstGeom>
        </p:spPr>
      </p:pic>
      <p:sp>
        <p:nvSpPr>
          <p:cNvPr id="11" name="Explosion 2 10"/>
          <p:cNvSpPr/>
          <p:nvPr/>
        </p:nvSpPr>
        <p:spPr>
          <a:xfrm>
            <a:off x="2868329" y="4483185"/>
            <a:ext cx="2810577" cy="203311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Gate near the Kinder Wing</a:t>
            </a:r>
            <a:endParaRPr lang="en-US" dirty="0"/>
          </a:p>
        </p:txBody>
      </p:sp>
      <p:sp>
        <p:nvSpPr>
          <p:cNvPr id="12" name="Explosion 2 11"/>
          <p:cNvSpPr/>
          <p:nvPr/>
        </p:nvSpPr>
        <p:spPr>
          <a:xfrm>
            <a:off x="8891535" y="3984859"/>
            <a:ext cx="2909038" cy="243519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Large gate to the right of the 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701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pc="0" dirty="0" smtClean="0"/>
              <a:t>MAIN GATES SECURITY</a:t>
            </a:r>
            <a:endParaRPr lang="en-US" spc="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90346" y="1920606"/>
            <a:ext cx="5123563" cy="3842672"/>
          </a:xfrm>
        </p:spPr>
      </p:pic>
      <p:sp>
        <p:nvSpPr>
          <p:cNvPr id="7" name="Explosion 2 6"/>
          <p:cNvSpPr/>
          <p:nvPr/>
        </p:nvSpPr>
        <p:spPr>
          <a:xfrm>
            <a:off x="750771" y="1280161"/>
            <a:ext cx="4052235" cy="391748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LOCKED ALL DAY</a:t>
            </a:r>
          </a:p>
          <a:p>
            <a:pPr algn="ctr"/>
            <a:r>
              <a:rPr lang="en-US" dirty="0" smtClean="0"/>
              <a:t>Both Gates to the right and left of the office</a:t>
            </a:r>
            <a:endParaRPr lang="en-US" dirty="0"/>
          </a:p>
        </p:txBody>
      </p:sp>
      <p:sp>
        <p:nvSpPr>
          <p:cNvPr id="8" name="Explosion 2 7"/>
          <p:cNvSpPr/>
          <p:nvPr/>
        </p:nvSpPr>
        <p:spPr>
          <a:xfrm>
            <a:off x="7264878" y="750770"/>
            <a:ext cx="4516444" cy="505326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GATE BETWEEN THE OFFICE AND THE MP UNLOCKED AND USED FOR STUDENTS USING VALET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20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Entry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Yes!</a:t>
            </a:r>
          </a:p>
          <a:p>
            <a:r>
              <a:rPr lang="en-US" dirty="0" smtClean="0"/>
              <a:t>Back gate near play structure</a:t>
            </a:r>
          </a:p>
          <a:p>
            <a:r>
              <a:rPr lang="en-US" dirty="0" smtClean="0"/>
              <a:t>Kinder gate</a:t>
            </a:r>
          </a:p>
          <a:p>
            <a:r>
              <a:rPr lang="en-US" dirty="0" smtClean="0"/>
              <a:t>E Wing gate</a:t>
            </a:r>
          </a:p>
          <a:p>
            <a:r>
              <a:rPr lang="en-US" dirty="0" smtClean="0"/>
              <a:t>Large gate to the right of the MP</a:t>
            </a:r>
          </a:p>
          <a:p>
            <a:r>
              <a:rPr lang="en-US" dirty="0" smtClean="0"/>
              <a:t>Entry 8:00-8:50</a:t>
            </a:r>
          </a:p>
          <a:p>
            <a:r>
              <a:rPr lang="en-US" dirty="0" smtClean="0"/>
              <a:t>Parents parking may use the large gate next to MP to enter the campus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 Entry</a:t>
            </a:r>
          </a:p>
          <a:p>
            <a:r>
              <a:rPr lang="en-US" dirty="0" smtClean="0"/>
              <a:t>Gate at </a:t>
            </a:r>
            <a:r>
              <a:rPr lang="en-US" dirty="0" err="1" smtClean="0"/>
              <a:t>Elston</a:t>
            </a:r>
            <a:endParaRPr lang="en-US" dirty="0" smtClean="0"/>
          </a:p>
          <a:p>
            <a:r>
              <a:rPr lang="en-US" dirty="0" smtClean="0"/>
              <a:t>Gate between the office and the bike rack</a:t>
            </a:r>
          </a:p>
          <a:p>
            <a:r>
              <a:rPr lang="en-US" dirty="0" smtClean="0"/>
              <a:t>Gate between the office and the MP Room</a:t>
            </a:r>
          </a:p>
          <a:p>
            <a:r>
              <a:rPr lang="en-US" dirty="0" smtClean="0"/>
              <a:t>3:15 Students using Valet use the VALET GATE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06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of the school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Morning Kinder enter at kinder gate</a:t>
            </a:r>
          </a:p>
          <a:p>
            <a:r>
              <a:rPr lang="en-US" dirty="0" smtClean="0"/>
              <a:t>Afternoon Kinder enter at kinder gate</a:t>
            </a:r>
          </a:p>
          <a:p>
            <a:r>
              <a:rPr lang="en-US" dirty="0" smtClean="0"/>
              <a:t>Should you choose to use the office…you must sign in</a:t>
            </a:r>
          </a:p>
          <a:p>
            <a:r>
              <a:rPr lang="en-US" dirty="0" smtClean="0"/>
              <a:t>Line up in area indicated by the kinder teachers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Grades 1-6</a:t>
            </a:r>
          </a:p>
          <a:p>
            <a:r>
              <a:rPr lang="en-US" dirty="0" smtClean="0"/>
              <a:t>Primary in the stage area with dots</a:t>
            </a:r>
          </a:p>
          <a:p>
            <a:r>
              <a:rPr lang="en-US" dirty="0" smtClean="0"/>
              <a:t>Intermediate in the stage area with dots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0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38" y="645459"/>
            <a:ext cx="9293608" cy="5183527"/>
          </a:xfrm>
        </p:spPr>
        <p:txBody>
          <a:bodyPr>
            <a:normAutofit/>
          </a:bodyPr>
          <a:lstStyle/>
          <a:p>
            <a:pPr algn="ctr"/>
            <a:r>
              <a:rPr lang="en-US" sz="8900" dirty="0" smtClean="0">
                <a:solidFill>
                  <a:schemeClr val="accent4">
                    <a:lumMod val="75000"/>
                  </a:schemeClr>
                </a:solidFill>
              </a:rPr>
              <a:t>Zehnder family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8800" cap="none" spc="0" dirty="0" smtClean="0">
                <a:latin typeface="Brush Script MT" panose="03060802040406070304" pitchFamily="66" charset="0"/>
              </a:rPr>
              <a:t>A Legacy of Leadership</a:t>
            </a:r>
            <a:endParaRPr lang="en-US" sz="34400" spc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996" y="112294"/>
            <a:ext cx="4308903" cy="323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End of the day</a:t>
            </a:r>
            <a:r>
              <a:rPr lang="en-US" sz="4000" dirty="0" smtClean="0">
                <a:solidFill>
                  <a:schemeClr val="accent4"/>
                </a:solidFill>
              </a:rPr>
              <a:t/>
            </a:r>
            <a:br>
              <a:rPr lang="en-US" sz="4000" dirty="0" smtClean="0">
                <a:solidFill>
                  <a:schemeClr val="accent4"/>
                </a:solidFill>
              </a:rPr>
            </a:br>
            <a:r>
              <a:rPr lang="en-US" sz="4000" dirty="0" smtClean="0">
                <a:solidFill>
                  <a:schemeClr val="accent4"/>
                </a:solidFill>
              </a:rPr>
              <a:t>Teachers:  2 lines/walkers &amp; valet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1874517"/>
            <a:ext cx="4800600" cy="4030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Walkers</a:t>
            </a:r>
          </a:p>
          <a:p>
            <a:pPr marL="0" indent="0" algn="ctr">
              <a:buNone/>
            </a:pPr>
            <a:r>
              <a:rPr lang="en-US" sz="3600" b="1" dirty="0" smtClean="0"/>
              <a:t>Pick a Gate</a:t>
            </a:r>
          </a:p>
          <a:p>
            <a:pPr marL="0" indent="0" algn="ctr">
              <a:buNone/>
            </a:pPr>
            <a:r>
              <a:rPr lang="en-US" sz="3600" b="1" dirty="0" smtClean="0"/>
              <a:t>Any Gate</a:t>
            </a:r>
          </a:p>
          <a:p>
            <a:pPr marL="0" indent="0" algn="ctr">
              <a:buNone/>
            </a:pPr>
            <a:r>
              <a:rPr lang="en-US" sz="3600" b="1" dirty="0" smtClean="0"/>
              <a:t>AND THANK YOU FOR WALKING TO SCHOOL!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1874517"/>
            <a:ext cx="4800600" cy="4468531"/>
          </a:xfrm>
        </p:spPr>
        <p:txBody>
          <a:bodyPr>
            <a:normAutofit/>
          </a:bodyPr>
          <a:lstStyle/>
          <a:p>
            <a:r>
              <a:rPr lang="en-US" dirty="0" smtClean="0"/>
              <a:t>Valet:  Students waiting in the pick up line out front</a:t>
            </a:r>
          </a:p>
          <a:p>
            <a:r>
              <a:rPr lang="en-US" dirty="0" smtClean="0"/>
              <a:t>“Parkers”:  Parents parking and picking up students</a:t>
            </a:r>
          </a:p>
          <a:p>
            <a:pPr marL="0" indent="0">
              <a:buNone/>
            </a:pPr>
            <a:r>
              <a:rPr lang="en-US" dirty="0" smtClean="0"/>
              <a:t>“Parkers” should pick up their student at the large gate to the right of the MP room and use the crosswalk to the parking lot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Horseshoe Park as a pick location is available, but will not have a staff member on duty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25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3422" y="423512"/>
            <a:ext cx="8187071" cy="1529041"/>
          </a:xfrm>
        </p:spPr>
        <p:txBody>
          <a:bodyPr/>
          <a:lstStyle/>
          <a:p>
            <a:pPr algn="ctr"/>
            <a:r>
              <a:rPr lang="en-US" dirty="0" smtClean="0"/>
              <a:t>ENRICHMENT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>
          <a:xfrm>
            <a:off x="3714567" y="2368454"/>
            <a:ext cx="8345887" cy="43403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Informational parent meeting</a:t>
            </a:r>
          </a:p>
          <a:p>
            <a:pPr algn="ctr"/>
            <a:r>
              <a:rPr lang="en-US" sz="6000" dirty="0">
                <a:solidFill>
                  <a:schemeClr val="tx1"/>
                </a:solidFill>
              </a:rPr>
              <a:t>July 25 </a:t>
            </a:r>
            <a:r>
              <a:rPr lang="en-US" sz="6000" dirty="0" smtClean="0">
                <a:solidFill>
                  <a:schemeClr val="tx1"/>
                </a:solidFill>
              </a:rPr>
              <a:t>6:30-7:30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Band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tx1"/>
                </a:solidFill>
              </a:rPr>
              <a:t>gUITAR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Culinary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Choir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S.T.O.R.M.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ENGINEERING/ROBOTICS WITH LEGOS</a:t>
            </a:r>
          </a:p>
          <a:p>
            <a:r>
              <a:rPr lang="en-US" sz="6000" dirty="0" smtClean="0">
                <a:solidFill>
                  <a:schemeClr val="tx1"/>
                </a:solidFill>
              </a:rPr>
              <a:t> 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8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794" y="0"/>
            <a:ext cx="8187071" cy="4064627"/>
          </a:xfrm>
        </p:spPr>
        <p:txBody>
          <a:bodyPr/>
          <a:lstStyle/>
          <a:p>
            <a:r>
              <a:rPr lang="en-US" dirty="0" smtClean="0"/>
              <a:t>FAMILY LEADERSHIP COUNCIL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800" y="4064627"/>
            <a:ext cx="8663521" cy="2451676"/>
          </a:xfrm>
        </p:spPr>
        <p:txBody>
          <a:bodyPr>
            <a:normAutofit/>
          </a:bodyPr>
          <a:lstStyle/>
          <a:p>
            <a:r>
              <a:rPr lang="en-US" dirty="0" smtClean="0"/>
              <a:t>“Re-Brand” of PTO</a:t>
            </a:r>
          </a:p>
          <a:p>
            <a:r>
              <a:rPr lang="en-US" dirty="0" smtClean="0"/>
              <a:t>If your child goes to </a:t>
            </a:r>
            <a:r>
              <a:rPr lang="en-US" dirty="0" err="1" smtClean="0"/>
              <a:t>zres</a:t>
            </a:r>
            <a:endParaRPr lang="en-US" dirty="0" smtClean="0"/>
          </a:p>
          <a:p>
            <a:r>
              <a:rPr lang="en-US" dirty="0" smtClean="0"/>
              <a:t>You’re a member!</a:t>
            </a:r>
          </a:p>
          <a:p>
            <a:r>
              <a:rPr lang="en-US" dirty="0" smtClean="0"/>
              <a:t>Nominations for officers will go out in two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18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2416" y="140238"/>
            <a:ext cx="8788650" cy="4064627"/>
          </a:xfrm>
        </p:spPr>
        <p:txBody>
          <a:bodyPr/>
          <a:lstStyle/>
          <a:p>
            <a:r>
              <a:rPr lang="en-US" cap="none" dirty="0" smtClean="0"/>
              <a:t>Family Leadership Council</a:t>
            </a:r>
            <a:endParaRPr lang="en-US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6677" y="4204865"/>
            <a:ext cx="8904152" cy="2455817"/>
          </a:xfrm>
        </p:spPr>
        <p:txBody>
          <a:bodyPr>
            <a:normAutofit fontScale="92500" lnSpcReduction="10000"/>
          </a:bodyPr>
          <a:lstStyle/>
          <a:p>
            <a:r>
              <a:rPr lang="en-US" spc="0" dirty="0" smtClean="0"/>
              <a:t>Is there a cost for membership?</a:t>
            </a:r>
          </a:p>
          <a:p>
            <a:r>
              <a:rPr lang="en-US" sz="3600" spc="0" dirty="0" smtClean="0"/>
              <a:t>NOPE! </a:t>
            </a:r>
            <a:r>
              <a:rPr lang="en-US" sz="3600" spc="0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sz="3600" spc="0" dirty="0" smtClean="0">
                <a:sym typeface="Wingdings" panose="05000000000000000000" pitchFamily="2" charset="2"/>
              </a:rPr>
              <a:t>Each family will be asked to provide a $20 student support donation</a:t>
            </a:r>
            <a:endParaRPr lang="en-US" sz="3600" spc="0" dirty="0" smtClean="0"/>
          </a:p>
          <a:p>
            <a:endParaRPr lang="en-US" spc="0" dirty="0"/>
          </a:p>
        </p:txBody>
      </p:sp>
    </p:spTree>
    <p:extLst>
      <p:ext uri="{BB962C8B-B14F-4D97-AF65-F5344CB8AC3E}">
        <p14:creationId xmlns:p14="http://schemas.microsoft.com/office/powerpoint/2010/main" val="980563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Spur family!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51678" y="1443789"/>
            <a:ext cx="10178322" cy="443580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Students will receive their SPUR CARDS next Friday</a:t>
            </a:r>
          </a:p>
          <a:p>
            <a:r>
              <a:rPr lang="en-US" sz="2400" dirty="0" smtClean="0"/>
              <a:t>Every time a family attends an FLC meeting---family earns a Spur</a:t>
            </a:r>
          </a:p>
          <a:p>
            <a:r>
              <a:rPr lang="en-US" sz="2400" dirty="0" smtClean="0"/>
              <a:t>Every time a family helps coordinate or volunteers for 2+ hours for a school event---family earns a Spur</a:t>
            </a:r>
          </a:p>
          <a:p>
            <a:r>
              <a:rPr lang="en-US" sz="2400" dirty="0" smtClean="0"/>
              <a:t>Provide a Student Support Donation to FLC---family earns a Spur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600" b="1" dirty="0" smtClean="0"/>
              <a:t>Special Invitation to those Families Earning 10+ Spurs…</a:t>
            </a:r>
          </a:p>
          <a:p>
            <a:pPr marL="0" indent="0" algn="ctr">
              <a:buNone/>
            </a:pPr>
            <a:r>
              <a:rPr lang="en-US" sz="3600" b="1" dirty="0" smtClean="0"/>
              <a:t>Family Party at </a:t>
            </a:r>
            <a:r>
              <a:rPr lang="en-US" sz="3600" b="1" dirty="0" err="1" smtClean="0"/>
              <a:t>Wackford</a:t>
            </a:r>
            <a:r>
              <a:rPr lang="en-US" sz="3600" b="1" dirty="0" smtClean="0"/>
              <a:t> Center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76332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3608366"/>
          </a:xfrm>
        </p:spPr>
        <p:txBody>
          <a:bodyPr/>
          <a:lstStyle/>
          <a:p>
            <a:r>
              <a:rPr lang="en-US" dirty="0" smtClean="0"/>
              <a:t>First day of </a:t>
            </a:r>
            <a:r>
              <a:rPr lang="en-US" dirty="0" err="1" smtClean="0"/>
              <a:t>zres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15045" y="4514248"/>
            <a:ext cx="8045373" cy="220722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Tomorrow </a:t>
            </a:r>
          </a:p>
          <a:p>
            <a:r>
              <a:rPr lang="en-US" sz="3200" dirty="0" smtClean="0"/>
              <a:t>Ribbon cutting and honoring the Zehnder family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613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19" y="268941"/>
            <a:ext cx="10112188" cy="658905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cap="none" spc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n-US" sz="3200" cap="none" spc="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3200" cap="none" spc="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n-US" sz="3200" cap="none" spc="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3200" cap="none" spc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n-US" sz="3200" cap="none" spc="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3200" cap="none" spc="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n-US" sz="3200" cap="none" spc="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3200" cap="none" spc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n-US" sz="3200" cap="none" spc="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3200" cap="none" spc="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n-US" sz="3200" cap="none" spc="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7200" cap="none" spc="0" dirty="0" smtClean="0">
                <a:solidFill>
                  <a:schemeClr val="tx1"/>
                </a:solidFill>
                <a:latin typeface="Brush Script MT" panose="03060802040406070304" pitchFamily="66" charset="0"/>
              </a:rPr>
              <a:t>A </a:t>
            </a:r>
            <a:r>
              <a:rPr lang="en-US" sz="7200" cap="none" spc="0" dirty="0">
                <a:solidFill>
                  <a:schemeClr val="tx1"/>
                </a:solidFill>
                <a:latin typeface="Brush Script MT" panose="03060802040406070304" pitchFamily="66" charset="0"/>
              </a:rPr>
              <a:t>Legacy of Leadership!</a:t>
            </a:r>
            <a:endParaRPr lang="en-US" sz="7200" cap="none" spc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3305" y="566265"/>
            <a:ext cx="37779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Alfred Zehnder purchased property in 1939 for a dairy farm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ranch was located on the land that is now COHS and even further east near the </a:t>
            </a:r>
            <a:r>
              <a:rPr lang="en-US" dirty="0" err="1" smtClean="0"/>
              <a:t>automall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Alfred then sold the land to his brother Louis Zehnder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Zehnder Ranch was converted from a dairy farm to a cattle operation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Mr. John Zehnder is one of the 3 children of Louis and Anne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John &amp; Nancy Zehnder and their 7 sons operated the ranch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John and Nancy along with John’s siblings and their 7 sons all attended Elk Grove High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61221" y="12267"/>
            <a:ext cx="54204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"/>
            </a:pPr>
            <a:r>
              <a:rPr lang="en-US" dirty="0" smtClean="0"/>
              <a:t>Past President &amp; Lifetime Member of Elk Grove Lions Club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"/>
            </a:pPr>
            <a:r>
              <a:rPr lang="en-US" dirty="0" smtClean="0"/>
              <a:t>Elk Grove Fire Department volunteer for 43 years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"/>
            </a:pPr>
            <a:r>
              <a:rPr lang="en-US" dirty="0" smtClean="0"/>
              <a:t>President of the Firemen’s Association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"/>
            </a:pPr>
            <a:r>
              <a:rPr lang="en-US" dirty="0" smtClean="0"/>
              <a:t>60 years of volunteering with Elk Grove High School operating the scoreboard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"/>
            </a:pPr>
            <a:r>
              <a:rPr lang="en-US" dirty="0" smtClean="0"/>
              <a:t>President of Elk Grove Softball Association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"/>
            </a:pPr>
            <a:r>
              <a:rPr lang="en-US" dirty="0" smtClean="0"/>
              <a:t>Cub Master for Boy Scouts of America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"/>
            </a:pPr>
            <a:r>
              <a:rPr lang="en-US" dirty="0" smtClean="0"/>
              <a:t>Coach for Pop Warner, Little League, soccer, and basketball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"/>
            </a:pPr>
            <a:r>
              <a:rPr lang="en-US" dirty="0" smtClean="0"/>
              <a:t>Member of the group that started the Western Festival Parade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"/>
            </a:pPr>
            <a:r>
              <a:rPr lang="en-US" dirty="0" smtClean="0"/>
              <a:t>Member of California’s Cattlemen’s Association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"/>
            </a:pPr>
            <a:r>
              <a:rPr lang="en-US" dirty="0" smtClean="0"/>
              <a:t>Board of Directors of First Security Bank of Elk Grove for 20 years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"/>
            </a:pPr>
            <a:r>
              <a:rPr lang="en-US" dirty="0" smtClean="0"/>
              <a:t>Member of the Cosumnes College Agricultural Board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"/>
            </a:pPr>
            <a:r>
              <a:rPr lang="en-US" dirty="0" smtClean="0"/>
              <a:t>Member of the Northern California Peace Officer Association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"/>
            </a:pPr>
            <a:r>
              <a:rPr lang="en-US" dirty="0" smtClean="0"/>
              <a:t>Elk Grove Citizen of the Year in 1969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"/>
            </a:pPr>
            <a:r>
              <a:rPr lang="en-US" dirty="0" smtClean="0"/>
              <a:t>Elk Grove High School Hall of Fame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3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1678" y="77584"/>
            <a:ext cx="10178322" cy="122984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ZEHNDER RANCH ELEMENTARY</a:t>
            </a:r>
            <a:br>
              <a:rPr lang="en-US" dirty="0" smtClean="0"/>
            </a:br>
            <a:r>
              <a:rPr lang="en-US" cap="none" dirty="0" smtClean="0">
                <a:solidFill>
                  <a:schemeClr val="accent4">
                    <a:lumMod val="75000"/>
                  </a:schemeClr>
                </a:solidFill>
                <a:latin typeface="Brush Script MT" panose="03060802040406070304" pitchFamily="66" charset="0"/>
              </a:rPr>
              <a:t>Mission Statement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51678" y="1243263"/>
            <a:ext cx="10178322" cy="50711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latin typeface="Berlin Sans FB Demi" panose="020E0802020502020306" pitchFamily="34" charset="0"/>
              </a:rPr>
              <a:t>We are the </a:t>
            </a:r>
            <a:r>
              <a:rPr lang="en-US" sz="6000" dirty="0">
                <a:solidFill>
                  <a:schemeClr val="tx2"/>
                </a:solidFill>
                <a:latin typeface="Brush Script MT" panose="03060802040406070304" pitchFamily="66" charset="0"/>
              </a:rPr>
              <a:t>Longhorns</a:t>
            </a:r>
            <a:r>
              <a:rPr lang="en-US" sz="3200" dirty="0">
                <a:latin typeface="Berlin Sans FB Demi" panose="020E0802020502020306" pitchFamily="34" charset="0"/>
              </a:rPr>
              <a:t>!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tx2"/>
                </a:solidFill>
                <a:latin typeface="Brush Script MT" panose="03060802040406070304" pitchFamily="66" charset="0"/>
              </a:rPr>
              <a:t>Longhorns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2400" b="1" i="1" u="sng" dirty="0">
                <a:latin typeface="Berlin Sans FB Demi" panose="020E0802020502020306" pitchFamily="34" charset="0"/>
              </a:rPr>
              <a:t>lead</a:t>
            </a:r>
            <a:r>
              <a:rPr lang="en-US" sz="2400" dirty="0">
                <a:latin typeface="Berlin Sans FB Demi" panose="020E0802020502020306" pitchFamily="34" charset="0"/>
              </a:rPr>
              <a:t> by</a:t>
            </a:r>
          </a:p>
          <a:p>
            <a:pPr marL="0" indent="0" algn="ctr">
              <a:buNone/>
            </a:pPr>
            <a:r>
              <a:rPr lang="en-US" sz="2400" dirty="0">
                <a:latin typeface="Berlin Sans FB Demi" panose="020E0802020502020306" pitchFamily="34" charset="0"/>
              </a:rPr>
              <a:t>Pursuing Excellence in Teaching &amp; Learning</a:t>
            </a:r>
          </a:p>
          <a:p>
            <a:pPr marL="0" indent="0" algn="ctr">
              <a:buNone/>
            </a:pPr>
            <a:r>
              <a:rPr lang="en-US" sz="2400" dirty="0">
                <a:latin typeface="Berlin Sans FB Demi" panose="020E0802020502020306" pitchFamily="34" charset="0"/>
              </a:rPr>
              <a:t>Inspiring Clarity of Thinking</a:t>
            </a:r>
          </a:p>
          <a:p>
            <a:pPr marL="0" indent="0" algn="ctr">
              <a:buNone/>
            </a:pPr>
            <a:r>
              <a:rPr lang="en-US" sz="2400" dirty="0">
                <a:latin typeface="Berlin Sans FB Demi" panose="020E0802020502020306" pitchFamily="34" charset="0"/>
              </a:rPr>
              <a:t>Advocating for Equity</a:t>
            </a:r>
          </a:p>
          <a:p>
            <a:pPr marL="0" indent="0" algn="ctr">
              <a:buNone/>
            </a:pPr>
            <a:r>
              <a:rPr lang="en-US" sz="2400" dirty="0">
                <a:latin typeface="Berlin Sans FB Demi" panose="020E0802020502020306" pitchFamily="34" charset="0"/>
              </a:rPr>
              <a:t>Engaging Families</a:t>
            </a:r>
          </a:p>
          <a:p>
            <a:pPr marL="0" indent="0" algn="ctr">
              <a:buNone/>
            </a:pPr>
            <a:r>
              <a:rPr lang="en-US" sz="2400" dirty="0">
                <a:latin typeface="Berlin Sans FB Demi" panose="020E0802020502020306" pitchFamily="34" charset="0"/>
              </a:rPr>
              <a:t>Encouraging Community Leadership</a:t>
            </a:r>
          </a:p>
          <a:p>
            <a:pPr marL="0" indent="0" algn="ctr">
              <a:buNone/>
            </a:pPr>
            <a:r>
              <a:rPr lang="en-US" sz="2400" dirty="0">
                <a:latin typeface="Berlin Sans FB Demi" panose="020E0802020502020306" pitchFamily="34" charset="0"/>
              </a:rPr>
              <a:t>and through</a:t>
            </a:r>
          </a:p>
          <a:p>
            <a:pPr marL="0" indent="0" algn="ctr">
              <a:buNone/>
            </a:pPr>
            <a:r>
              <a:rPr lang="en-US" sz="2400" dirty="0">
                <a:latin typeface="Berlin Sans FB Demi" panose="020E0802020502020306" pitchFamily="34" charset="0"/>
              </a:rPr>
              <a:t>Compassionate Support of Others</a:t>
            </a:r>
          </a:p>
        </p:txBody>
      </p:sp>
    </p:spTree>
    <p:extLst>
      <p:ext uri="{BB962C8B-B14F-4D97-AF65-F5344CB8AC3E}">
        <p14:creationId xmlns:p14="http://schemas.microsoft.com/office/powerpoint/2010/main" val="306600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5607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Core values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4085" y="1082842"/>
            <a:ext cx="11397916" cy="56227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HUMANITY</a:t>
            </a:r>
            <a:r>
              <a:rPr lang="en-US" dirty="0" smtClean="0"/>
              <a:t>:  All children feel safe, loved, and valued.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TEACHER LEADERSHIP</a:t>
            </a:r>
            <a:r>
              <a:rPr lang="en-US" dirty="0" smtClean="0"/>
              <a:t>:  Teachers take on Leadership roles that play a role in decision making.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ACCOUNTABILITY</a:t>
            </a:r>
            <a:r>
              <a:rPr lang="en-US" dirty="0" smtClean="0"/>
              <a:t>:  We take responsibility for student learning outcomes.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GOAL CONSENSUS THROUGH COLLABORATION</a:t>
            </a:r>
            <a:r>
              <a:rPr lang="en-US" dirty="0" smtClean="0"/>
              <a:t>:  We align our practices and support one another.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RESPONSIVENESS OF LEADERSHIP</a:t>
            </a:r>
            <a:r>
              <a:rPr lang="en-US" dirty="0" smtClean="0"/>
              <a:t>:  Our leaders take action to support student learning.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RESPECT FOR ALL PERSPECTIVES</a:t>
            </a:r>
            <a:r>
              <a:rPr lang="en-US" dirty="0" smtClean="0"/>
              <a:t>:  Listen first, then listen more to foster understanding.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HIGH EXPECTATIONS</a:t>
            </a:r>
            <a:r>
              <a:rPr lang="en-US" dirty="0" smtClean="0"/>
              <a:t>:  Establishing and maintaining a culture of high expectations is our guiding principle.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3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Zehnder ranch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design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/>
              <a:t>PSP!  Problem Solving Power</a:t>
            </a:r>
          </a:p>
          <a:p>
            <a:pPr marL="0" indent="0" algn="ctr">
              <a:buNone/>
            </a:pPr>
            <a:r>
              <a:rPr lang="en-US" sz="3200" dirty="0" smtClean="0"/>
              <a:t>TK-12 Connection</a:t>
            </a:r>
          </a:p>
          <a:p>
            <a:pPr marL="0" indent="0" algn="ctr">
              <a:buNone/>
            </a:pPr>
            <a:r>
              <a:rPr lang="en-US" sz="3200" dirty="0" smtClean="0"/>
              <a:t>Middle School Pathway for grades 4-6</a:t>
            </a:r>
          </a:p>
          <a:p>
            <a:pPr marL="0" indent="0" algn="ctr">
              <a:buNone/>
            </a:pPr>
            <a:r>
              <a:rPr lang="en-US" sz="3200" dirty="0" smtClean="0"/>
              <a:t>On Grade Level Reading grades TK-3</a:t>
            </a:r>
          </a:p>
          <a:p>
            <a:pPr marL="0" indent="0" algn="ctr">
              <a:buNone/>
            </a:pPr>
            <a:r>
              <a:rPr lang="en-US" sz="3200" dirty="0" smtClean="0"/>
              <a:t>Leadership &amp; Advocacy</a:t>
            </a:r>
          </a:p>
          <a:p>
            <a:pPr marL="0" indent="0" algn="ctr">
              <a:buNone/>
            </a:pPr>
            <a:r>
              <a:rPr lang="en-US" sz="3200" dirty="0" smtClean="0"/>
              <a:t>Special Ed/Gen Ed Alignment Professional Learning</a:t>
            </a:r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032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Horns Up!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Let’s get to reading!!</a:t>
            </a:r>
            <a:endParaRPr lang="en-US" dirty="0"/>
          </a:p>
        </p:txBody>
      </p:sp>
      <p:pic>
        <p:nvPicPr>
          <p:cNvPr id="5" name="Content Placeholder 4" descr="File:Golden &lt;strong&gt;Horseshoe&lt;/strong&gt;.png - Wikimedia Commons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4" y="-144046"/>
            <a:ext cx="2417743" cy="254499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400947"/>
            <a:ext cx="4800600" cy="43046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Set yearly goals for grades 1-6</a:t>
            </a:r>
          </a:p>
          <a:p>
            <a:r>
              <a:rPr lang="en-US" dirty="0" smtClean="0"/>
              <a:t>Post student achievement in the multipurpose room</a:t>
            </a:r>
          </a:p>
          <a:p>
            <a:r>
              <a:rPr lang="en-US" dirty="0" smtClean="0"/>
              <a:t>Students earn BRONZE, SILVER, and GOLD Horseshoes for each level and DIAMOND when they meet the goal</a:t>
            </a:r>
          </a:p>
          <a:p>
            <a:r>
              <a:rPr lang="en-US" dirty="0" smtClean="0"/>
              <a:t>All students recognized who meet their goals using classroom banners</a:t>
            </a:r>
          </a:p>
          <a:p>
            <a:r>
              <a:rPr lang="en-US" dirty="0" smtClean="0"/>
              <a:t>Students meeting goals eligible for DIAMOND Field trip and DIAMOND movie day</a:t>
            </a:r>
          </a:p>
          <a:p>
            <a:r>
              <a:rPr lang="en-US" dirty="0" smtClean="0"/>
              <a:t>Class rewards and individual rewards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48" y="1876055"/>
            <a:ext cx="2751163" cy="488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39194" y="68049"/>
            <a:ext cx="8941051" cy="20976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to Ease of transition: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791327" y="2011681"/>
            <a:ext cx="9188918" cy="4735628"/>
          </a:xfrm>
        </p:spPr>
        <p:txBody>
          <a:bodyPr>
            <a:noAutofit/>
          </a:bodyPr>
          <a:lstStyle/>
          <a:p>
            <a:r>
              <a:rPr lang="en-US" sz="4000" spc="0" dirty="0" smtClean="0"/>
              <a:t>ZRES SCHOOL HANDBOOK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cap="none" spc="0" dirty="0" smtClean="0">
                <a:solidFill>
                  <a:schemeClr val="tx1"/>
                </a:solidFill>
              </a:rPr>
              <a:t>Supply List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cap="none" spc="0" dirty="0" smtClean="0">
                <a:solidFill>
                  <a:schemeClr val="tx1"/>
                </a:solidFill>
              </a:rPr>
              <a:t>Routines for morning, afternoon, </a:t>
            </a:r>
            <a:r>
              <a:rPr lang="en-US" sz="2800" cap="none" spc="0" dirty="0" smtClean="0">
                <a:solidFill>
                  <a:schemeClr val="tx1"/>
                </a:solidFill>
              </a:rPr>
              <a:t> and general guidelines</a:t>
            </a:r>
          </a:p>
          <a:p>
            <a:r>
              <a:rPr lang="en-US" sz="3600" cap="none" spc="0" dirty="0" smtClean="0"/>
              <a:t>RIBBON CUTTING CEREMONY</a:t>
            </a:r>
            <a:endParaRPr lang="en-US" sz="3600" cap="none" spc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spc="0" dirty="0" smtClean="0">
                <a:solidFill>
                  <a:schemeClr val="tx1"/>
                </a:solidFill>
              </a:rPr>
              <a:t>Tomorrow morning 8:15 sharp</a:t>
            </a:r>
          </a:p>
          <a:p>
            <a:r>
              <a:rPr lang="en-US" sz="3200" cap="none" spc="0" dirty="0" smtClean="0"/>
              <a:t>GRADE LEVEL ORIENTATION MEETINGS</a:t>
            </a:r>
            <a:endParaRPr lang="en-US" sz="3200" cap="none" spc="0" dirty="0" smtClean="0"/>
          </a:p>
          <a:p>
            <a:r>
              <a:rPr lang="en-US" sz="2800" cap="none" spc="0" dirty="0" smtClean="0">
                <a:solidFill>
                  <a:schemeClr val="tx1"/>
                </a:solidFill>
              </a:rPr>
              <a:t>First Grade TOMORROW @8:45 in classrooms</a:t>
            </a:r>
          </a:p>
          <a:p>
            <a:r>
              <a:rPr lang="en-US" sz="2800" cap="none" spc="0" dirty="0" smtClean="0">
                <a:solidFill>
                  <a:schemeClr val="tx1"/>
                </a:solidFill>
              </a:rPr>
              <a:t>2</a:t>
            </a:r>
            <a:r>
              <a:rPr lang="en-US" sz="2800" cap="none" spc="0" baseline="30000" dirty="0" smtClean="0">
                <a:solidFill>
                  <a:schemeClr val="tx1"/>
                </a:solidFill>
              </a:rPr>
              <a:t>nd</a:t>
            </a:r>
            <a:r>
              <a:rPr lang="en-US" sz="2800" cap="none" spc="0" dirty="0" smtClean="0">
                <a:solidFill>
                  <a:schemeClr val="tx1"/>
                </a:solidFill>
              </a:rPr>
              <a:t>-6</a:t>
            </a:r>
            <a:r>
              <a:rPr lang="en-US" sz="2800" cap="none" spc="0" baseline="30000" dirty="0" smtClean="0">
                <a:solidFill>
                  <a:schemeClr val="tx1"/>
                </a:solidFill>
              </a:rPr>
              <a:t>th</a:t>
            </a:r>
            <a:r>
              <a:rPr lang="en-US" sz="2800" cap="none" spc="0" dirty="0" smtClean="0">
                <a:solidFill>
                  <a:schemeClr val="tx1"/>
                </a:solidFill>
              </a:rPr>
              <a:t> Grades</a:t>
            </a:r>
            <a:endParaRPr lang="en-US" sz="2800" cap="none" spc="0" dirty="0">
              <a:solidFill>
                <a:schemeClr val="tx1"/>
              </a:solidFill>
            </a:endParaRPr>
          </a:p>
          <a:p>
            <a:endParaRPr lang="en-US" sz="2800" cap="none" spc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8897" y="-85519"/>
            <a:ext cx="10318418" cy="4394988"/>
          </a:xfrm>
        </p:spPr>
        <p:txBody>
          <a:bodyPr/>
          <a:lstStyle/>
          <a:p>
            <a:pPr algn="ctr"/>
            <a:r>
              <a:rPr lang="en-US" dirty="0" err="1" smtClean="0"/>
              <a:t>Zres</a:t>
            </a:r>
            <a:r>
              <a:rPr lang="en-US" dirty="0" smtClean="0"/>
              <a:t> handbook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63639" y="3322624"/>
            <a:ext cx="11328934" cy="742279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4400" cap="none" spc="0" dirty="0" smtClean="0"/>
              <a:t>Pick up one per family</a:t>
            </a:r>
          </a:p>
          <a:p>
            <a:pPr marL="457200" indent="-457200">
              <a:buAutoNum type="arabicPeriod"/>
            </a:pPr>
            <a:r>
              <a:rPr lang="en-US" sz="4400" cap="none" spc="0" dirty="0" smtClean="0"/>
              <a:t>Read it </a:t>
            </a:r>
            <a:r>
              <a:rPr lang="en-US" sz="4400" i="1" u="sng" cap="none" spc="0" dirty="0" smtClean="0"/>
              <a:t>tonight</a:t>
            </a:r>
            <a:r>
              <a:rPr lang="en-US" sz="4400" cap="none" spc="0" dirty="0" smtClean="0"/>
              <a:t>! </a:t>
            </a:r>
          </a:p>
          <a:p>
            <a:endParaRPr lang="en-US" sz="4800" cap="none" spc="0" dirty="0" smtClean="0">
              <a:solidFill>
                <a:schemeClr val="bg1"/>
              </a:solidFill>
              <a:latin typeface="Forte" panose="03060902040502070203" pitchFamily="66" charset="0"/>
            </a:endParaRPr>
          </a:p>
          <a:p>
            <a:r>
              <a:rPr lang="en-US" sz="4800" cap="none" spc="0" dirty="0" smtClean="0">
                <a:solidFill>
                  <a:schemeClr val="bg1"/>
                </a:solidFill>
                <a:latin typeface="Forte" panose="03060902040502070203" pitchFamily="66" charset="0"/>
              </a:rPr>
              <a:t>You Will Be So Glad You Did!!</a:t>
            </a:r>
            <a:endParaRPr lang="en-US" sz="4800" cap="none" spc="0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16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Custom 4">
      <a:dk1>
        <a:sysClr val="windowText" lastClr="000000"/>
      </a:dk1>
      <a:lt1>
        <a:sysClr val="window" lastClr="FFFFFF"/>
      </a:lt1>
      <a:dk2>
        <a:srgbClr val="005878"/>
      </a:dk2>
      <a:lt2>
        <a:srgbClr val="FFFFFF"/>
      </a:lt2>
      <a:accent1>
        <a:srgbClr val="FF84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7163</TotalTime>
  <Words>1104</Words>
  <Application>Microsoft Office PowerPoint</Application>
  <PresentationFormat>Widescreen</PresentationFormat>
  <Paragraphs>175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Berlin Sans FB Demi</vt:lpstr>
      <vt:lpstr>Brush Script MT</vt:lpstr>
      <vt:lpstr>Forte</vt:lpstr>
      <vt:lpstr>Gill Sans MT</vt:lpstr>
      <vt:lpstr>Impact</vt:lpstr>
      <vt:lpstr>Wingdings</vt:lpstr>
      <vt:lpstr>Badge</vt:lpstr>
      <vt:lpstr>Zehnder Ranch  Elementary</vt:lpstr>
      <vt:lpstr>Zehnder family  A Legacy of Leadership</vt:lpstr>
      <vt:lpstr>      A Legacy of Leadership!</vt:lpstr>
      <vt:lpstr>ZEHNDER RANCH ELEMENTARY Mission Statement</vt:lpstr>
      <vt:lpstr>Core values</vt:lpstr>
      <vt:lpstr>Zehnder ranch  key design principles</vt:lpstr>
      <vt:lpstr>Horns Up! Let’s get to reading!!</vt:lpstr>
      <vt:lpstr>Key to Ease of transition:</vt:lpstr>
      <vt:lpstr>Zres handbook</vt:lpstr>
      <vt:lpstr>Ribbon cutting ceremony 8:15am Sharp!    Read it once.  Read it twice!</vt:lpstr>
      <vt:lpstr>PowerPoint Presentation</vt:lpstr>
      <vt:lpstr>Courtesy &amp; communication</vt:lpstr>
      <vt:lpstr>Getting to school</vt:lpstr>
      <vt:lpstr>Gate at Elston is not an exit</vt:lpstr>
      <vt:lpstr>PowerPoint Presentation</vt:lpstr>
      <vt:lpstr>Getting to school zres…built to be a walking school</vt:lpstr>
      <vt:lpstr>MAIN GATES SECURITY</vt:lpstr>
      <vt:lpstr>Entry points</vt:lpstr>
      <vt:lpstr>Start of the school day</vt:lpstr>
      <vt:lpstr>End of the day Teachers:  2 lines/walkers &amp; valet</vt:lpstr>
      <vt:lpstr>ENRICHMENT</vt:lpstr>
      <vt:lpstr>FAMILY LEADERSHIP COUNCIL</vt:lpstr>
      <vt:lpstr>Family Leadership Council</vt:lpstr>
      <vt:lpstr>10 Spur family!</vt:lpstr>
      <vt:lpstr>First day of zres</vt:lpstr>
    </vt:vector>
  </TitlesOfParts>
  <Company>EGUSD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Mechale Murphy at Zehnder Ranch</dc:creator>
  <cp:lastModifiedBy>Mechale Murphy at Zehnder Ranch</cp:lastModifiedBy>
  <cp:revision>52</cp:revision>
  <cp:lastPrinted>2017-03-21T23:13:30Z</cp:lastPrinted>
  <dcterms:created xsi:type="dcterms:W3CDTF">2017-03-16T17:04:35Z</dcterms:created>
  <dcterms:modified xsi:type="dcterms:W3CDTF">2017-07-13T00:22:26Z</dcterms:modified>
</cp:coreProperties>
</file>